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9" r:id="rId4"/>
    <p:sldId id="311" r:id="rId5"/>
    <p:sldId id="308" r:id="rId6"/>
    <p:sldId id="312" r:id="rId7"/>
    <p:sldId id="313" r:id="rId8"/>
    <p:sldId id="282" r:id="rId9"/>
    <p:sldId id="304" r:id="rId10"/>
    <p:sldId id="305" r:id="rId11"/>
    <p:sldId id="306" r:id="rId12"/>
    <p:sldId id="256" r:id="rId13"/>
    <p:sldId id="258" r:id="rId14"/>
    <p:sldId id="281" r:id="rId15"/>
    <p:sldId id="285" r:id="rId16"/>
    <p:sldId id="264" r:id="rId17"/>
    <p:sldId id="30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7" r:id="rId27"/>
    <p:sldId id="280" r:id="rId28"/>
    <p:sldId id="284" r:id="rId29"/>
    <p:sldId id="286" r:id="rId30"/>
    <p:sldId id="288" r:id="rId31"/>
    <p:sldId id="298" r:id="rId32"/>
    <p:sldId id="299" r:id="rId33"/>
    <p:sldId id="289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: Welcome" id="{D36DBD83-2A1A-4946-A662-2F1B7FB7AA6F}">
          <p14:sldIdLst>
            <p14:sldId id="302"/>
            <p14:sldId id="303"/>
            <p14:sldId id="309"/>
            <p14:sldId id="311"/>
            <p14:sldId id="308"/>
            <p14:sldId id="312"/>
            <p14:sldId id="313"/>
            <p14:sldId id="282"/>
            <p14:sldId id="304"/>
            <p14:sldId id="305"/>
            <p14:sldId id="306"/>
            <p14:sldId id="256"/>
            <p14:sldId id="258"/>
            <p14:sldId id="281"/>
            <p14:sldId id="285"/>
            <p14:sldId id="264"/>
            <p14:sldId id="307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7"/>
            <p14:sldId id="280"/>
            <p14:sldId id="284"/>
            <p14:sldId id="286"/>
            <p14:sldId id="288"/>
            <p14:sldId id="298"/>
            <p14:sldId id="299"/>
            <p14:sldId id="28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D78974"/>
    <a:srgbClr val="4C7488"/>
    <a:srgbClr val="8A9045"/>
    <a:srgbClr val="D7BC74"/>
    <a:srgbClr val="C16622"/>
    <a:srgbClr val="155F83"/>
    <a:srgbClr val="969696"/>
    <a:srgbClr val="FFA319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25" d="100"/>
          <a:sy n="125" d="100"/>
        </p:scale>
        <p:origin x="5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9D7F1-E57B-40C9-9B7F-3FFF61A9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95" y="-213122"/>
            <a:ext cx="6900672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53B5156-BA47-4B2E-8ED1-5A16F070310B}"/>
              </a:ext>
            </a:extLst>
          </p:cNvPr>
          <p:cNvGrpSpPr/>
          <p:nvPr/>
        </p:nvGrpSpPr>
        <p:grpSpPr>
          <a:xfrm>
            <a:off x="161097" y="2647841"/>
            <a:ext cx="11869806" cy="2280044"/>
            <a:chOff x="161097" y="2647841"/>
            <a:chExt cx="11869806" cy="2280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B4A54B-8D4F-4B2B-8F06-DB781660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97" y="2647841"/>
              <a:ext cx="11869806" cy="15623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1BEB1F-02FA-4716-A78B-882C44469F5F}"/>
                </a:ext>
              </a:extLst>
            </p:cNvPr>
            <p:cNvSpPr/>
            <p:nvPr/>
          </p:nvSpPr>
          <p:spPr>
            <a:xfrm>
              <a:off x="193431" y="3191608"/>
              <a:ext cx="6488723" cy="39565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E0DC5B-389D-40A5-92B4-4CC882F3D4C6}"/>
                </a:ext>
              </a:extLst>
            </p:cNvPr>
            <p:cNvSpPr txBox="1"/>
            <p:nvPr/>
          </p:nvSpPr>
          <p:spPr>
            <a:xfrm>
              <a:off x="6096000" y="2822276"/>
              <a:ext cx="1328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Project </a:t>
              </a:r>
              <a:r>
                <a:rPr lang="de-DE" dirty="0" err="1"/>
                <a:t>path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F32B9D7-1398-4B15-BCB5-2F2D85EC9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980" y="3936297"/>
              <a:ext cx="829902" cy="643194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A7C3A-BFC8-4ABE-A1EA-06018050FF20}"/>
                </a:ext>
              </a:extLst>
            </p:cNvPr>
            <p:cNvSpPr txBox="1"/>
            <p:nvPr/>
          </p:nvSpPr>
          <p:spPr>
            <a:xfrm>
              <a:off x="850980" y="4558553"/>
              <a:ext cx="219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Navigate</a:t>
              </a:r>
              <a:r>
                <a:rPr lang="de-DE" dirty="0"/>
                <a:t> </a:t>
              </a:r>
              <a:r>
                <a:rPr lang="de-DE" dirty="0" err="1"/>
                <a:t>one</a:t>
              </a:r>
              <a:r>
                <a:rPr lang="de-DE" dirty="0"/>
                <a:t> </a:t>
              </a:r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up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B31DC0-F54B-40BB-B2CD-9478B3ABE10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775484" y="3174089"/>
              <a:ext cx="675465" cy="215346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0D5B66-A500-4467-9DAB-7C40E81B5823}"/>
                </a:ext>
              </a:extLst>
            </p:cNvPr>
            <p:cNvSpPr txBox="1"/>
            <p:nvPr/>
          </p:nvSpPr>
          <p:spPr>
            <a:xfrm>
              <a:off x="9493623" y="4210159"/>
              <a:ext cx="1736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Open </a:t>
              </a:r>
              <a:r>
                <a:rPr lang="de-DE" dirty="0" err="1"/>
                <a:t>project</a:t>
              </a:r>
              <a:r>
                <a:rPr lang="de-DE" dirty="0"/>
                <a:t> in </a:t>
              </a:r>
              <a:r>
                <a:rPr lang="de-DE" dirty="0" err="1"/>
                <a:t>file</a:t>
              </a:r>
              <a:r>
                <a:rPr lang="en-GB" dirty="0"/>
                <a:t> explorer</a:t>
              </a:r>
              <a:endParaRPr lang="de-DE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9E774E-0636-465D-9D06-2083D34B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3216" y="3413773"/>
              <a:ext cx="710174" cy="114478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F7865-0BFB-429C-9325-5E6B28E766F5}"/>
                </a:ext>
              </a:extLst>
            </p:cNvPr>
            <p:cNvSpPr txBox="1"/>
            <p:nvPr/>
          </p:nvSpPr>
          <p:spPr>
            <a:xfrm>
              <a:off x="8906126" y="2989423"/>
              <a:ext cx="1869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Go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project</a:t>
              </a:r>
              <a:r>
                <a:rPr lang="de-DE" dirty="0"/>
                <a:t> root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37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FB61B-56E0-46EF-B5B6-AA59644B4FD5}"/>
              </a:ext>
            </a:extLst>
          </p:cNvPr>
          <p:cNvGrpSpPr/>
          <p:nvPr/>
        </p:nvGrpSpPr>
        <p:grpSpPr>
          <a:xfrm>
            <a:off x="1756757" y="1221069"/>
            <a:ext cx="8678486" cy="4294197"/>
            <a:chOff x="1756757" y="1221069"/>
            <a:chExt cx="8678486" cy="42941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1D1D5E-B853-403E-B50D-32AB7689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6757" y="1342734"/>
              <a:ext cx="8678486" cy="417253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781379-8EC1-476E-9232-A79E89CC4A55}"/>
                </a:ext>
              </a:extLst>
            </p:cNvPr>
            <p:cNvSpPr/>
            <p:nvPr/>
          </p:nvSpPr>
          <p:spPr>
            <a:xfrm>
              <a:off x="3536577" y="1223041"/>
              <a:ext cx="632011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36E04B-9168-4CB7-8D79-64A4DAD477C2}"/>
                </a:ext>
              </a:extLst>
            </p:cNvPr>
            <p:cNvSpPr/>
            <p:nvPr/>
          </p:nvSpPr>
          <p:spPr>
            <a:xfrm>
              <a:off x="5017994" y="1221069"/>
              <a:ext cx="1248336" cy="49754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4958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EB8566-5BB7-49BC-AE06-432B5A42AEA8}"/>
              </a:ext>
            </a:extLst>
          </p:cNvPr>
          <p:cNvGrpSpPr/>
          <p:nvPr/>
        </p:nvGrpSpPr>
        <p:grpSpPr>
          <a:xfrm>
            <a:off x="1198585" y="1348554"/>
            <a:ext cx="8904040" cy="2395114"/>
            <a:chOff x="1198585" y="1348554"/>
            <a:chExt cx="8904040" cy="23951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9041ADB-806A-4C23-8AAD-2BDFDE687ACA}"/>
                </a:ext>
              </a:extLst>
            </p:cNvPr>
            <p:cNvGrpSpPr/>
            <p:nvPr/>
          </p:nvGrpSpPr>
          <p:grpSpPr>
            <a:xfrm>
              <a:off x="1198585" y="1821562"/>
              <a:ext cx="8904040" cy="1922106"/>
              <a:chOff x="1159013" y="1679509"/>
              <a:chExt cx="8904040" cy="192210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40FE93B-8084-4A5D-8FB4-0D4BA2A0F055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1408F5DB-6D53-4DB3-9EEA-E260C44FC68A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F0F1F7C0-865F-4112-A596-67C46D15113A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592E618-63B8-47E5-B91B-08CE6A41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47D9237-0696-42C4-935A-35BC876CAB40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F0B30E6D-F369-4233-9A77-34A43A36AFA2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8B1184F-74C9-42B8-9137-C0A227B7D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44ED124-B236-4027-9D01-5459A38E8DA8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F7DD831A-5E57-4FA7-B531-D1CFBF5B017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06CB624-8E26-41A9-8751-7FC1E8B1B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7FD3533-F74B-42E0-9914-4B57FDD4CBBF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C2C0C5CA-E198-4511-970A-04749568E8E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EC3B9FD5-35C9-4124-B78D-484E9EA2C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CED5A0-D866-437E-A551-B4036DE4310B}"/>
                    </a:ext>
                  </a:extLst>
                </p:cNvPr>
                <p:cNvGrpSpPr/>
                <p:nvPr/>
              </p:nvGrpSpPr>
              <p:grpSpPr>
                <a:xfrm>
                  <a:off x="4664780" y="2379305"/>
                  <a:ext cx="1120199" cy="466531"/>
                  <a:chOff x="1688315" y="2379306"/>
                  <a:chExt cx="1120199" cy="466531"/>
                </a:xfrm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95AC5C99-CB9F-4BE2-84A0-42DFF8ED0A1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BF71EC5E-A1C7-46D3-B714-B2B5E8935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315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CB309D66-266B-4E58-AE15-20E0570088CA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FDE11894-ADDF-4F72-A809-3BA4719DDBA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20638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B44BEEF9-93BB-4688-9061-967B3F78EE7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D53A478C-2772-488F-8B09-BD055452C56D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F012491-6388-4F57-AC3B-3D4124583BF0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C960AAD1-56C7-412A-8623-0E377F5F809B}"/>
                    </a:ext>
                  </a:extLst>
                </p:cNvPr>
                <p:cNvCxnSpPr>
                  <a:cxnSpLocks/>
                  <a:stCxn id="105" idx="3"/>
                  <a:endCxn id="103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2061F63-4967-4BEE-AE56-95E450245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2EEEF75-C158-4947-9DCA-DDC4B31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ctor: Curved 91">
                  <a:extLst>
                    <a:ext uri="{FF2B5EF4-FFF2-40B4-BE49-F238E27FC236}">
                      <a16:creationId xmlns:a16="http://schemas.microsoft.com/office/drawing/2014/main" id="{F49A821F-6C6B-48A6-B797-1FD17B7AAB00}"/>
                    </a:ext>
                  </a:extLst>
                </p:cNvPr>
                <p:cNvCxnSpPr>
                  <a:cxnSpLocks/>
                  <a:stCxn id="97" idx="0"/>
                  <a:endCxn id="99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or: Curved 92">
                  <a:extLst>
                    <a:ext uri="{FF2B5EF4-FFF2-40B4-BE49-F238E27FC236}">
                      <a16:creationId xmlns:a16="http://schemas.microsoft.com/office/drawing/2014/main" id="{77490989-5808-464A-A5D4-38E7555DBF90}"/>
                    </a:ext>
                  </a:extLst>
                </p:cNvPr>
                <p:cNvCxnSpPr>
                  <a:cxnSpLocks/>
                  <a:stCxn id="99" idx="2"/>
                  <a:endCxn id="101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or: Curved 93">
                  <a:extLst>
                    <a:ext uri="{FF2B5EF4-FFF2-40B4-BE49-F238E27FC236}">
                      <a16:creationId xmlns:a16="http://schemas.microsoft.com/office/drawing/2014/main" id="{C9E1EC5B-AA54-4A65-9DC5-A5DD095D1687}"/>
                    </a:ext>
                  </a:extLst>
                </p:cNvPr>
                <p:cNvCxnSpPr>
                  <a:cxnSpLocks/>
                  <a:stCxn id="101" idx="1"/>
                  <a:endCxn id="97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83D43FD-9EB4-479F-AF8B-FDA4697D39A6}"/>
                  </a:ext>
                </a:extLst>
              </p:cNvPr>
              <p:cNvSpPr/>
              <p:nvPr/>
            </p:nvSpPr>
            <p:spPr>
              <a:xfrm>
                <a:off x="1159013" y="243777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177D228-DF01-4F74-9946-FFB1910B698F}"/>
                  </a:ext>
                </a:extLst>
              </p:cNvPr>
              <p:cNvSpPr txBox="1"/>
              <p:nvPr/>
            </p:nvSpPr>
            <p:spPr>
              <a:xfrm>
                <a:off x="1304351" y="248637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B667320-4860-42F7-AECC-54B0E181B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021" y="2671042"/>
                <a:ext cx="201443" cy="2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9" y="1869834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85" y="1869833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792" y="2874194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F43EEA-6279-41EE-8347-23A41F83F8D7}"/>
              </a:ext>
            </a:extLst>
          </p:cNvPr>
          <p:cNvGrpSpPr/>
          <p:nvPr/>
        </p:nvGrpSpPr>
        <p:grpSpPr>
          <a:xfrm>
            <a:off x="2561732" y="1961945"/>
            <a:ext cx="7068536" cy="2934109"/>
            <a:chOff x="2561732" y="1961945"/>
            <a:chExt cx="7068536" cy="29341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F71F1-52CE-4738-A182-3BBC444D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732" y="1961945"/>
              <a:ext cx="7068536" cy="29341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A6AB39-CA92-45EB-91F3-4D7BA806A323}"/>
                </a:ext>
              </a:extLst>
            </p:cNvPr>
            <p:cNvSpPr/>
            <p:nvPr/>
          </p:nvSpPr>
          <p:spPr>
            <a:xfrm>
              <a:off x="4354093" y="3837193"/>
              <a:ext cx="3099427" cy="34467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825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50585-CD4E-421E-912A-6CFDDC59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3990" flipV="1">
            <a:off x="6930406" y="-1679935"/>
            <a:ext cx="5334652" cy="5188957"/>
          </a:xfrm>
          <a:prstGeom prst="chord">
            <a:avLst/>
          </a:prstGeom>
        </p:spPr>
      </p:pic>
    </p:spTree>
    <p:extLst>
      <p:ext uri="{BB962C8B-B14F-4D97-AF65-F5344CB8AC3E}">
        <p14:creationId xmlns:p14="http://schemas.microsoft.com/office/powerpoint/2010/main" val="82909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1" y="1886881"/>
                <a:ext cx="153020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coefficients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ABA409-D7D9-41AC-8240-5C2076BE219C}"/>
              </a:ext>
            </a:extLst>
          </p:cNvPr>
          <p:cNvGrpSpPr/>
          <p:nvPr/>
        </p:nvGrpSpPr>
        <p:grpSpPr>
          <a:xfrm>
            <a:off x="1002008" y="798145"/>
            <a:ext cx="10916955" cy="5682339"/>
            <a:chOff x="1002008" y="798145"/>
            <a:chExt cx="10916955" cy="5682339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1057908" y="931547"/>
              <a:ext cx="2995759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 hope I can learn (at least </a:t>
              </a:r>
              <a:r>
                <a:rPr lang="en-GB" dirty="0" err="1"/>
                <a:t>abit</a:t>
              </a:r>
              <a:r>
                <a:rPr lang="en-GB" dirty="0"/>
                <a:t>) the language of R, </a:t>
              </a:r>
              <a:r>
                <a:rPr lang="en-GB" dirty="0" err="1"/>
                <a:t>i</a:t>
              </a:r>
              <a:r>
                <a:rPr lang="en-GB" dirty="0"/>
                <a:t> would also need basic introduction on how to handle input data for R, how to generate heat-maps or data </a:t>
              </a:r>
              <a:r>
                <a:rPr lang="en-GB" dirty="0" err="1"/>
                <a:t>anylsis</a:t>
              </a:r>
              <a:r>
                <a:rPr lang="en-GB" dirty="0"/>
                <a:t> (right now I'm using PRISM for analysis).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1002008" y="4714737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Develop approaches to </a:t>
              </a:r>
              <a:r>
                <a:rPr lang="en-GB" dirty="0" err="1"/>
                <a:t>analyze</a:t>
              </a:r>
              <a:r>
                <a:rPr lang="en-GB" dirty="0"/>
                <a:t> survey data beyond descriptive </a:t>
              </a:r>
              <a:r>
                <a:rPr lang="en-GB" dirty="0" err="1"/>
                <a:t>statistis</a:t>
              </a:r>
              <a:r>
                <a:rPr lang="en-GB" dirty="0"/>
                <a:t>, such as by identifying the relations between data sets through factor analysis.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6752531" y="300013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 just want to learn R and expand my knowledge in </a:t>
              </a:r>
              <a:r>
                <a:rPr lang="en-GB" dirty="0" err="1"/>
                <a:t>scientifc</a:t>
              </a:r>
              <a:r>
                <a:rPr lang="en-GB" dirty="0"/>
                <a:t> data analysis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5377963" y="798145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 look forward to learning how to write specific codes for my data to get desired plots or analysis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9043879" y="11727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Since R is completely new to me, I want to build a well established foundation for using R in order to further expand on it on my own in the future.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2982337" y="2702564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Ways to present multiple variables together in graphs or tables.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EF355C5B-D9B4-4D80-BA68-B7A6E4388EAD}"/>
                </a:ext>
              </a:extLst>
            </p:cNvPr>
            <p:cNvSpPr/>
            <p:nvPr/>
          </p:nvSpPr>
          <p:spPr>
            <a:xfrm>
              <a:off x="4658458" y="495062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After months of trying (and often failing) to learn using R on my own, it'd be dreamy to gain a solid foundation in a structured (and painless...) manner, and perhaps extend my horizon of visualization beyond line plots.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8623826" y="4794503"/>
              <a:ext cx="2875084" cy="1529861"/>
            </a:xfrm>
            <a:prstGeom prst="wedgeRound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bulk </a:t>
              </a:r>
              <a:r>
                <a:rPr lang="en-GB" dirty="0" err="1"/>
                <a:t>RNAseq</a:t>
              </a:r>
              <a:r>
                <a:rPr lang="en-GB" dirty="0"/>
                <a:t> analysis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20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206920" cy="3409200"/>
            <a:chOff x="1598160" y="1129286"/>
            <a:chExt cx="8206920" cy="340920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 flipH="1">
              <a:off x="8507641" y="2003366"/>
              <a:ext cx="19799" cy="164808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680" name="CustomShape 7"/>
            <p:cNvSpPr/>
            <p:nvPr/>
          </p:nvSpPr>
          <p:spPr>
            <a:xfrm>
              <a:off x="3349200" y="24740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4" name="CustomShape 11"/>
            <p:cNvSpPr/>
            <p:nvPr/>
          </p:nvSpPr>
          <p:spPr>
            <a:xfrm>
              <a:off x="3349200" y="3765566"/>
              <a:ext cx="1331648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105800" y="376556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300400" y="372884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693" name="CustomShape 20"/>
            <p:cNvSpPr/>
            <p:nvPr/>
          </p:nvSpPr>
          <p:spPr>
            <a:xfrm>
              <a:off x="5365792" y="3260209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700" name="CustomShape 27"/>
            <p:cNvSpPr/>
            <p:nvPr/>
          </p:nvSpPr>
          <p:spPr>
            <a:xfrm>
              <a:off x="8549041" y="2513607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 dirty="0" err="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04A6DA-3E61-4387-ADA6-60260F9625E7}"/>
              </a:ext>
            </a:extLst>
          </p:cNvPr>
          <p:cNvGrpSpPr/>
          <p:nvPr/>
        </p:nvGrpSpPr>
        <p:grpSpPr>
          <a:xfrm>
            <a:off x="2242599" y="1007589"/>
            <a:ext cx="7706801" cy="4683914"/>
            <a:chOff x="2242599" y="1007589"/>
            <a:chExt cx="7706801" cy="4683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08B868-7540-4F63-81B7-0304264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599" y="1166497"/>
              <a:ext cx="7706801" cy="45250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03E170-921F-4526-BF8D-2F06ADBBF0C2}"/>
                </a:ext>
              </a:extLst>
            </p:cNvPr>
            <p:cNvSpPr txBox="1"/>
            <p:nvPr/>
          </p:nvSpPr>
          <p:spPr>
            <a:xfrm>
              <a:off x="3159616" y="1007589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45A44-7CCB-4825-BB25-442E8D3030AC}"/>
                </a:ext>
              </a:extLst>
            </p:cNvPr>
            <p:cNvSpPr txBox="1"/>
            <p:nvPr/>
          </p:nvSpPr>
          <p:spPr>
            <a:xfrm>
              <a:off x="6935744" y="1014987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regression</a:t>
              </a:r>
              <a:r>
                <a:rPr lang="de-DE" dirty="0"/>
                <a:t> </a:t>
              </a:r>
              <a:r>
                <a:rPr lang="de-DE" dirty="0" err="1"/>
                <a:t>line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3A12E-AD9D-4047-99CC-FCA865D38A1E}"/>
                </a:ext>
              </a:extLst>
            </p:cNvPr>
            <p:cNvSpPr txBox="1"/>
            <p:nvPr/>
          </p:nvSpPr>
          <p:spPr>
            <a:xfrm>
              <a:off x="3159616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joint</a:t>
              </a:r>
              <a:r>
                <a:rPr lang="de-DE" dirty="0"/>
                <a:t> </a:t>
              </a:r>
              <a:r>
                <a:rPr lang="de-DE" dirty="0" err="1"/>
                <a:t>mean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E11C3-4B0C-4FE2-ACD5-2502CFC6D4DF}"/>
                </a:ext>
              </a:extLst>
            </p:cNvPr>
            <p:cNvSpPr txBox="1"/>
            <p:nvPr/>
          </p:nvSpPr>
          <p:spPr>
            <a:xfrm>
              <a:off x="6935744" y="3529702"/>
              <a:ext cx="30136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Residuals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separate </a:t>
              </a:r>
              <a:r>
                <a:rPr lang="de-DE" dirty="0" err="1"/>
                <a:t>means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F1610-C3B2-0745-8BF8-EC416EB03D77}"/>
              </a:ext>
            </a:extLst>
          </p:cNvPr>
          <p:cNvGrpSpPr/>
          <p:nvPr/>
        </p:nvGrpSpPr>
        <p:grpSpPr>
          <a:xfrm>
            <a:off x="429669" y="411253"/>
            <a:ext cx="11507867" cy="5924158"/>
            <a:chOff x="429669" y="411253"/>
            <a:chExt cx="11507867" cy="5924158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94F6D00F-E60C-454E-880B-650B3DCCF584}"/>
                </a:ext>
              </a:extLst>
            </p:cNvPr>
            <p:cNvSpPr/>
            <p:nvPr/>
          </p:nvSpPr>
          <p:spPr>
            <a:xfrm>
              <a:off x="3265447" y="431337"/>
              <a:ext cx="2501492" cy="1763224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Is this newly </a:t>
              </a:r>
              <a:r>
                <a:rPr lang="en-US" dirty="0" err="1"/>
                <a:t>developped</a:t>
              </a:r>
              <a:r>
                <a:rPr lang="en-US" dirty="0"/>
                <a:t> </a:t>
              </a:r>
              <a:r>
                <a:rPr lang="en-US" b="1" dirty="0"/>
                <a:t>sample preparation</a:t>
              </a:r>
              <a:r>
                <a:rPr lang="en-US" dirty="0"/>
                <a:t> technique suitable for use in </a:t>
              </a:r>
              <a:r>
                <a:rPr lang="en-US" b="1" dirty="0"/>
                <a:t>clinical diagnostics</a:t>
              </a:r>
              <a:r>
                <a:rPr lang="en-US" dirty="0"/>
                <a:t>?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9FD3BD61-1CAC-4474-B3BF-2DAFFC2A5377}"/>
                </a:ext>
              </a:extLst>
            </p:cNvPr>
            <p:cNvSpPr/>
            <p:nvPr/>
          </p:nvSpPr>
          <p:spPr>
            <a:xfrm>
              <a:off x="1417302" y="2290502"/>
              <a:ext cx="1656547" cy="611787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Biochemistry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696B0D38-143B-4046-A732-CDB5EFCDFE4A}"/>
                </a:ext>
              </a:extLst>
            </p:cNvPr>
            <p:cNvSpPr/>
            <p:nvPr/>
          </p:nvSpPr>
          <p:spPr>
            <a:xfrm>
              <a:off x="2869183" y="3896685"/>
              <a:ext cx="2673833" cy="2302812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impact of tripartite interactions among host immunity, microbiota, and pathogens on </a:t>
              </a:r>
              <a:r>
                <a:rPr lang="en-US" b="1" dirty="0"/>
                <a:t>pathogen virulence evolution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49DB29B5-99B2-4571-9E20-6087DFD90881}"/>
                </a:ext>
              </a:extLst>
            </p:cNvPr>
            <p:cNvSpPr/>
            <p:nvPr/>
          </p:nvSpPr>
          <p:spPr>
            <a:xfrm>
              <a:off x="5922625" y="429335"/>
              <a:ext cx="1515517" cy="924732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Biophysics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30A97A3-2881-4EAD-A6BD-782C4FB3DEEE}"/>
                </a:ext>
              </a:extLst>
            </p:cNvPr>
            <p:cNvSpPr/>
            <p:nvPr/>
          </p:nvSpPr>
          <p:spPr>
            <a:xfrm>
              <a:off x="7753834" y="411253"/>
              <a:ext cx="2312435" cy="1195396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do </a:t>
              </a:r>
              <a:r>
                <a:rPr lang="en-US" b="1" dirty="0"/>
                <a:t>neurons</a:t>
              </a:r>
              <a:r>
                <a:rPr lang="en-US" dirty="0"/>
                <a:t> </a:t>
              </a:r>
              <a:r>
                <a:rPr lang="en-US" b="1" dirty="0"/>
                <a:t>connect</a:t>
              </a:r>
              <a:r>
                <a:rPr lang="en-US" dirty="0"/>
                <a:t> to their partners?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E437DD8E-3FEC-464C-9206-AB2CE39943D8}"/>
                </a:ext>
              </a:extLst>
            </p:cNvPr>
            <p:cNvSpPr/>
            <p:nvPr/>
          </p:nvSpPr>
          <p:spPr>
            <a:xfrm>
              <a:off x="429669" y="424546"/>
              <a:ext cx="2501491" cy="1597675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 are the molecular basis of </a:t>
              </a:r>
              <a:r>
                <a:rPr lang="en-US" b="1" dirty="0"/>
                <a:t>learning and memory in the brain</a:t>
              </a:r>
              <a:r>
                <a:rPr lang="en-US" dirty="0"/>
                <a:t>?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A552895A-8CDA-4580-A619-8511C4621B7C}"/>
                </a:ext>
              </a:extLst>
            </p:cNvPr>
            <p:cNvSpPr/>
            <p:nvPr/>
          </p:nvSpPr>
          <p:spPr>
            <a:xfrm>
              <a:off x="5897818" y="2808095"/>
              <a:ext cx="2978056" cy="1787393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Department of Economics and Government of Agriculture, Food and Natural Resources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41C1A95E-2543-4EB4-A8B4-5FD2A00D8E9E}"/>
                </a:ext>
              </a:extLst>
            </p:cNvPr>
            <p:cNvSpPr/>
            <p:nvPr/>
          </p:nvSpPr>
          <p:spPr>
            <a:xfrm>
              <a:off x="9062452" y="3987390"/>
              <a:ext cx="2875084" cy="1835881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can biochemical markers and comparative methods contribute to the monitoring of </a:t>
              </a:r>
              <a:r>
                <a:rPr lang="en-US" b="1" dirty="0"/>
                <a:t>ash dieback in Germany</a:t>
              </a:r>
              <a:r>
                <a:rPr lang="en-US" dirty="0"/>
                <a:t>?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3F7D34B9-68D2-DE28-2C78-9E8E6F8124FD}"/>
                </a:ext>
              </a:extLst>
            </p:cNvPr>
            <p:cNvSpPr/>
            <p:nvPr/>
          </p:nvSpPr>
          <p:spPr>
            <a:xfrm>
              <a:off x="5838751" y="1792726"/>
              <a:ext cx="2390849" cy="80367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Behavioral economics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E6B2368B-73E7-A2FC-B467-3F65F4BBA2EE}"/>
                </a:ext>
              </a:extLst>
            </p:cNvPr>
            <p:cNvSpPr/>
            <p:nvPr/>
          </p:nvSpPr>
          <p:spPr>
            <a:xfrm>
              <a:off x="9118152" y="1789281"/>
              <a:ext cx="2458883" cy="1581857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 study the </a:t>
              </a:r>
              <a:r>
                <a:rPr lang="en-US" b="1" dirty="0"/>
                <a:t>biofilm formation</a:t>
              </a:r>
              <a:r>
                <a:rPr lang="en-US" dirty="0"/>
                <a:t> process in flow by analyzing the fluorescent images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765A4CF2-354C-2405-E77C-D6FC0B3F0BCA}"/>
                </a:ext>
              </a:extLst>
            </p:cNvPr>
            <p:cNvSpPr/>
            <p:nvPr/>
          </p:nvSpPr>
          <p:spPr>
            <a:xfrm>
              <a:off x="3354758" y="2596395"/>
              <a:ext cx="2322870" cy="924732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Environmental ecology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FB2FD429-BCDB-DC9A-6D22-78982F476634}"/>
                </a:ext>
              </a:extLst>
            </p:cNvPr>
            <p:cNvSpPr/>
            <p:nvPr/>
          </p:nvSpPr>
          <p:spPr>
            <a:xfrm>
              <a:off x="596333" y="3313373"/>
              <a:ext cx="2095449" cy="1639596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Structure and Function study of the </a:t>
              </a:r>
              <a:r>
                <a:rPr lang="en-US" b="1" dirty="0"/>
                <a:t>Glycogen Debranching Enzyme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Speech Bubble: Rectangle with Corners Rounded 23">
              <a:extLst>
                <a:ext uri="{FF2B5EF4-FFF2-40B4-BE49-F238E27FC236}">
                  <a16:creationId xmlns:a16="http://schemas.microsoft.com/office/drawing/2014/main" id="{8775FD93-06EB-DCD9-8460-6EA015D02BBC}"/>
                </a:ext>
              </a:extLst>
            </p:cNvPr>
            <p:cNvSpPr/>
            <p:nvPr/>
          </p:nvSpPr>
          <p:spPr>
            <a:xfrm>
              <a:off x="5766939" y="5048091"/>
              <a:ext cx="3057687" cy="1287320"/>
            </a:xfrm>
            <a:prstGeom prst="wedgeRound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effect of community diversity on </a:t>
              </a:r>
              <a:r>
                <a:rPr lang="en-US" b="1" dirty="0"/>
                <a:t>bacterial spatial patterns in the </a:t>
              </a:r>
              <a:r>
                <a:rPr lang="en-US" b="1" dirty="0" err="1"/>
                <a:t>phyllosphere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2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rms response chart. Question title: Which tools did you use for data analysis so far?. Number of responses: 13 responses.">
            <a:extLst>
              <a:ext uri="{FF2B5EF4-FFF2-40B4-BE49-F238E27FC236}">
                <a16:creationId xmlns:a16="http://schemas.microsoft.com/office/drawing/2014/main" id="{83E232C2-7602-F0D9-9BDC-EAF2619D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ich of the following data analysis methods do you use regularly?. Number of responses: 13 responses.">
            <a:extLst>
              <a:ext uri="{FF2B5EF4-FFF2-40B4-BE49-F238E27FC236}">
                <a16:creationId xmlns:a16="http://schemas.microsoft.com/office/drawing/2014/main" id="{1D2BF078-7254-7DB7-7FE9-A12C7D27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3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ms response chart. Question title: Which type of plot do you use regularly?. Number of responses: 13 responses.">
            <a:extLst>
              <a:ext uri="{FF2B5EF4-FFF2-40B4-BE49-F238E27FC236}">
                <a16:creationId xmlns:a16="http://schemas.microsoft.com/office/drawing/2014/main" id="{3538797F-48A3-D13E-E9AB-A199D41D3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4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BB84FE9C-489C-4578-901F-8739830D924E}"/>
              </a:ext>
            </a:extLst>
          </p:cNvPr>
          <p:cNvGrpSpPr/>
          <p:nvPr/>
        </p:nvGrpSpPr>
        <p:grpSpPr>
          <a:xfrm>
            <a:off x="1159013" y="1679509"/>
            <a:ext cx="8931535" cy="1922106"/>
            <a:chOff x="1159013" y="1679509"/>
            <a:chExt cx="8931535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622084" cy="1922106"/>
              <a:chOff x="1577398" y="1623527"/>
              <a:chExt cx="7622084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958037" y="2432772"/>
                  <a:ext cx="5906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Stats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125795" y="1835020"/>
                <a:ext cx="1110343" cy="466531"/>
                <a:chOff x="17362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7362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22884" y="2301551"/>
                <a:ext cx="1376598" cy="466531"/>
                <a:chOff x="1680069" y="2379306"/>
                <a:chExt cx="1249441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231339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80069" y="2443294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22292" y="1775803"/>
                <a:ext cx="311019" cy="895987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5400000">
                <a:off x="6407008" y="2571876"/>
                <a:ext cx="544285" cy="363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37777"/>
              <a:ext cx="1110343" cy="46653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287050" y="248388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7021" y="2671042"/>
              <a:ext cx="201443" cy="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A27DD6-0528-4414-981A-494A2C91A829}"/>
              </a:ext>
            </a:extLst>
          </p:cNvPr>
          <p:cNvGrpSpPr/>
          <p:nvPr/>
        </p:nvGrpSpPr>
        <p:grpSpPr>
          <a:xfrm>
            <a:off x="3138074" y="804496"/>
            <a:ext cx="5915851" cy="5249008"/>
            <a:chOff x="3138074" y="804496"/>
            <a:chExt cx="5915851" cy="5249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9213E-5A3F-4154-8581-97C4DD6A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074" y="804496"/>
              <a:ext cx="5915851" cy="524900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7A5FE5-6DB8-4F05-A2A4-DD4F4BA88D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84" y="929390"/>
              <a:ext cx="1154242" cy="74951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6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8BDA0"/>
      </a:accent1>
      <a:accent2>
        <a:srgbClr val="FFD166"/>
      </a:accent2>
      <a:accent3>
        <a:srgbClr val="FF9DD8"/>
      </a:accent3>
      <a:accent4>
        <a:srgbClr val="FFC000"/>
      </a:accent4>
      <a:accent5>
        <a:srgbClr val="75AADB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Widescreen</PresentationFormat>
  <Paragraphs>150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 Baldauf</cp:lastModifiedBy>
  <cp:revision>79</cp:revision>
  <dcterms:created xsi:type="dcterms:W3CDTF">2021-07-18T10:06:14Z</dcterms:created>
  <dcterms:modified xsi:type="dcterms:W3CDTF">2025-03-02T15:39:10Z</dcterms:modified>
</cp:coreProperties>
</file>